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13"/>
  </p:notesMasterIdLst>
  <p:sldIdLst>
    <p:sldId id="257" r:id="rId2"/>
    <p:sldId id="258" r:id="rId3"/>
    <p:sldId id="259" r:id="rId4"/>
    <p:sldId id="270" r:id="rId5"/>
    <p:sldId id="268" r:id="rId6"/>
    <p:sldId id="273" r:id="rId7"/>
    <p:sldId id="277" r:id="rId8"/>
    <p:sldId id="275" r:id="rId9"/>
    <p:sldId id="276" r:id="rId10"/>
    <p:sldId id="278"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7FAB4C-C569-248D-F8B0-C300984CCF31}" v="25" dt="2023-02-07T19:13:08.832"/>
    <p1510:client id="{056C7997-44B7-9201-4991-09E4CAACCB5C}" v="12" dt="2022-11-17T18:36:25.599"/>
    <p1510:client id="{06CC8A72-CAE9-B867-61BF-2F705A0B100C}" v="84" dt="2022-11-16T02:16:54.585"/>
    <p1510:client id="{17FD7851-33C0-818E-AF7B-CD5766D4777A}" v="103" dt="2022-12-06T20:07:11.968"/>
    <p1510:client id="{19B8654D-EC76-09D2-3334-952CC1C3891A}" v="11" dt="2023-02-06T23:16:45.039"/>
    <p1510:client id="{36383D9D-39FF-11E9-9BBE-76F899F58B39}" v="194" dt="2022-12-06T21:05:58.435"/>
    <p1510:client id="{3A82AE75-35C2-8EA7-BCEA-34FEE9EA7B7E}" v="71" dt="2022-11-17T19:17:37.403"/>
    <p1510:client id="{3C0D375D-1AE8-F09F-4FAC-41F6A1506CF4}" v="202" dt="2022-12-08T03:19:59.079"/>
    <p1510:client id="{4920C4D8-CD0A-0390-C669-4B4CACCB7B82}" v="189" dt="2023-02-06T02:17:37.067"/>
    <p1510:client id="{4D20B0F0-53DE-6977-6CB6-6CFB2C8EE75D}" v="647" dt="2022-11-17T03:08:43.533"/>
    <p1510:client id="{66821831-40AD-4FB1-A07C-84F606A49E8D}" v="200" dt="2022-11-15T20:02:45.565"/>
    <p1510:client id="{696B5FCF-2C37-910E-520D-D08E3E05FE51}" v="5" dt="2022-11-17T16:13:21.821"/>
    <p1510:client id="{73B50631-BCF5-8817-2D95-D18D30AE3ACF}" v="1394" dt="2022-11-16T01:29:27.420"/>
    <p1510:client id="{7F17CD53-47CB-80AE-B5F8-68DF038EC092}" v="76" dt="2023-02-07T02:09:39.141"/>
    <p1510:client id="{830E580A-B7CC-77E7-457F-BCB9F09857A3}" v="37" dt="2022-12-08T03:07:44.812"/>
    <p1510:client id="{8A3649F3-6AD1-78A9-2F94-4D4865C689BA}" v="71" dt="2022-11-17T15:00:18.181"/>
    <p1510:client id="{9349056D-270A-4952-A557-7C31CE16AFAC}" v="63" dt="2023-02-07T18:44:26.126"/>
    <p1510:client id="{95774395-384E-FEDA-840E-3EEC45A489FA}" v="566" dt="2022-11-16T00:56:43.850"/>
    <p1510:client id="{99A190F3-D767-D614-C1C5-CA2231ED810D}" v="20" dt="2022-11-17T17:18:19.687"/>
    <p1510:client id="{AF46CE76-58CB-4A65-BCA0-A508CB290DD3}" v="313" dt="2023-02-05T19:59:26.687"/>
    <p1510:client id="{BAABBE54-459E-432C-36D8-E0CC794986F5}" v="114" dt="2023-02-07T02:08:02.868"/>
    <p1510:client id="{BAEBE3AE-05F1-64AF-C4E6-0EF68AFE2175}" v="226" dt="2022-12-06T21:01:47.097"/>
    <p1510:client id="{C8950319-FFBA-2B6E-4137-7AE7B0143E96}" v="1103" dt="2022-12-08T16:37:36.889"/>
    <p1510:client id="{C8D736FA-53CB-9287-FE9B-3F290616C09E}" v="145" dt="2022-11-16T00:58:11.951"/>
    <p1510:client id="{CF2C2AA5-03C5-11F2-7122-C49578233B2F}" v="19" dt="2022-12-08T20:17:28.433"/>
    <p1510:client id="{DD897EF7-CF14-EDCF-9EAC-EE2D12DE6851}" v="4" dt="2022-12-08T02:01:58.482"/>
    <p1510:client id="{DF95BD9D-EAD0-D80D-5D2F-48E2ECAE4C56}" v="286" dt="2022-12-08T18:41:06.060"/>
    <p1510:client id="{E65C7713-5DA7-4A7C-FE1F-A8DCD3B5C280}" v="56" dt="2022-12-08T19:13:35.075"/>
    <p1510:client id="{FE91D84B-FF8E-11B4-CA6A-7741FC4DAFDC}" v="341" dt="2022-12-06T20:16:11.62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779"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11.jpeg>
</file>

<file path=ppt/media/image12.jpe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993612-CA61-4D40-9C87-31DEE1AFBBD0}" type="datetimeFigureOut">
              <a:t>2/17/2023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E03F9D-F331-4DFD-BC7D-80D337C035F9}" type="slidenum">
              <a:t>‹#›</a:t>
            </a:fld>
            <a:endParaRPr lang="en-US"/>
          </a:p>
        </p:txBody>
      </p:sp>
    </p:spTree>
    <p:extLst>
      <p:ext uri="{BB962C8B-B14F-4D97-AF65-F5344CB8AC3E}">
        <p14:creationId xmlns:p14="http://schemas.microsoft.com/office/powerpoint/2010/main" val="1476438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10000"/>
              </a:lnSpc>
              <a:spcBef>
                <a:spcPts val="1000"/>
              </a:spcBef>
              <a:buFont typeface="Arial"/>
              <a:buChar char="•"/>
            </a:pPr>
            <a:r>
              <a:rPr lang="en-US"/>
              <a:t>Optical Communications is a relatively new technology that allows for rapid, high-bandwidth wireless transmission of data across nearly any distance.</a:t>
            </a:r>
          </a:p>
          <a:p>
            <a:pPr marL="171450" indent="-171450">
              <a:lnSpc>
                <a:spcPct val="110000"/>
              </a:lnSpc>
              <a:spcBef>
                <a:spcPts val="1000"/>
              </a:spcBef>
              <a:buFont typeface="Arial"/>
              <a:buChar char="•"/>
            </a:pPr>
            <a:r>
              <a:rPr lang="en-US"/>
              <a:t>This technology can transfer data at rates much faster than radio, microwave, or other contemporary technologies (over 100Gbps), all the while using less power, a smaller payload size, and an overall smaller/lighter physical design.</a:t>
            </a:r>
            <a:endParaRPr lang="en-US">
              <a:cs typeface="Calibri"/>
            </a:endParaRPr>
          </a:p>
          <a:p>
            <a:pPr marL="171450" indent="-171450">
              <a:lnSpc>
                <a:spcPct val="110000"/>
              </a:lnSpc>
              <a:spcBef>
                <a:spcPts val="1000"/>
              </a:spcBef>
              <a:buFont typeface="Arial"/>
              <a:buChar char="•"/>
            </a:pPr>
            <a:r>
              <a:rPr lang="en-US"/>
              <a:t>Researching and developing Optical Communication Systems will benefit multiple industries, especially the Aerospace Industry, as transmissions across the solar system would require less power and time to receive the same amount of information compared to a different transmission style.</a:t>
            </a:r>
            <a:endParaRPr lang="en-US">
              <a:cs typeface="Calibri"/>
            </a:endParaRPr>
          </a:p>
          <a:p>
            <a:pPr marL="171450" indent="-171450">
              <a:lnSpc>
                <a:spcPct val="110000"/>
              </a:lnSpc>
              <a:spcBef>
                <a:spcPts val="1000"/>
              </a:spcBef>
              <a:buFont typeface="Arial"/>
              <a:buChar char="•"/>
            </a:pPr>
            <a:r>
              <a:rPr lang="en-US"/>
              <a:t>Proliferation of this technology would lead to a decrease in cost and difficulty in application; can have positive impacts for other industries that already require fast, wireless transfer of data.</a:t>
            </a:r>
          </a:p>
        </p:txBody>
      </p:sp>
      <p:sp>
        <p:nvSpPr>
          <p:cNvPr id="4" name="Slide Number Placeholder 3"/>
          <p:cNvSpPr>
            <a:spLocks noGrp="1"/>
          </p:cNvSpPr>
          <p:nvPr>
            <p:ph type="sldNum" sz="quarter" idx="5"/>
          </p:nvPr>
        </p:nvSpPr>
        <p:spPr/>
        <p:txBody>
          <a:bodyPr/>
          <a:lstStyle/>
          <a:p>
            <a:fld id="{204C94D6-5D85-4AAB-9ED7-E0F595BD4164}" type="slidenum">
              <a:t>2</a:t>
            </a:fld>
            <a:endParaRPr lang="en-US"/>
          </a:p>
        </p:txBody>
      </p:sp>
    </p:spTree>
    <p:extLst>
      <p:ext uri="{BB962C8B-B14F-4D97-AF65-F5344CB8AC3E}">
        <p14:creationId xmlns:p14="http://schemas.microsoft.com/office/powerpoint/2010/main" val="1035994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Design Considerations </a:t>
            </a:r>
            <a:br>
              <a:rPr lang="en-US">
                <a:cs typeface="+mn-lt"/>
              </a:rPr>
            </a:br>
            <a:r>
              <a:rPr lang="en-US"/>
              <a:t>o Assumptions, dependencies </a:t>
            </a:r>
            <a:br>
              <a:rPr lang="en-US">
                <a:cs typeface="+mn-lt"/>
              </a:rPr>
            </a:br>
            <a:r>
              <a:rPr lang="en-US"/>
              <a:t>o General Constraints </a:t>
            </a:r>
            <a:br>
              <a:rPr lang="en-US">
                <a:cs typeface="+mn-lt"/>
              </a:rPr>
            </a:br>
            <a:r>
              <a:rPr lang="en-US"/>
              <a:t>o Industrial Standards Followed (if there are any) </a:t>
            </a:r>
            <a:br>
              <a:rPr lang="en-US">
                <a:cs typeface="+mn-lt"/>
              </a:rPr>
            </a:br>
            <a:r>
              <a:rPr lang="en-US"/>
              <a:t>o Safety constraints and considerations </a:t>
            </a:r>
            <a:br>
              <a:rPr lang="en-US">
                <a:cs typeface="+mn-lt"/>
              </a:rPr>
            </a:br>
            <a:r>
              <a:rPr lang="en-US"/>
              <a:t>o Other </a:t>
            </a:r>
          </a:p>
        </p:txBody>
      </p:sp>
      <p:sp>
        <p:nvSpPr>
          <p:cNvPr id="4" name="Slide Number Placeholder 3"/>
          <p:cNvSpPr>
            <a:spLocks noGrp="1"/>
          </p:cNvSpPr>
          <p:nvPr>
            <p:ph type="sldNum" sz="quarter" idx="5"/>
          </p:nvPr>
        </p:nvSpPr>
        <p:spPr/>
        <p:txBody>
          <a:bodyPr/>
          <a:lstStyle/>
          <a:p>
            <a:fld id="{204C94D6-5D85-4AAB-9ED7-E0F595BD4164}" type="slidenum">
              <a:t>3</a:t>
            </a:fld>
            <a:endParaRPr lang="en-US"/>
          </a:p>
        </p:txBody>
      </p:sp>
    </p:spTree>
    <p:extLst>
      <p:ext uri="{BB962C8B-B14F-4D97-AF65-F5344CB8AC3E}">
        <p14:creationId xmlns:p14="http://schemas.microsoft.com/office/powerpoint/2010/main" val="1739648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2/17/2023</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968044693"/>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2/17/2023</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07316439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2/17/2023</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919738005"/>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2/17/2023</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748035352"/>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2/17/2023</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833256378"/>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2/17/2023</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40713282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2/17/2023</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019893908"/>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2/17/2023</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23795151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2/17/2023</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091439241"/>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2/17/2023</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392516273"/>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2/17/2023</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5162565"/>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2/17/2023</a:t>
            </a:fld>
            <a:endParaRPr lang="en-US"/>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a:p>
        </p:txBody>
      </p:sp>
    </p:spTree>
    <p:extLst>
      <p:ext uri="{BB962C8B-B14F-4D97-AF65-F5344CB8AC3E}">
        <p14:creationId xmlns:p14="http://schemas.microsoft.com/office/powerpoint/2010/main" val="602335672"/>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7.xml"/><Relationship Id="rId1" Type="http://schemas.openxmlformats.org/officeDocument/2006/relationships/video" Target="https://www.youtube.com/embed/E_7dzrqH4kc?feature=oembed" TargetMode="External"/><Relationship Id="rId5" Type="http://schemas.openxmlformats.org/officeDocument/2006/relationships/image" Target="../media/image6.jpeg"/><Relationship Id="rId4" Type="http://schemas.openxmlformats.org/officeDocument/2006/relationships/hyperlink" Target="https://github.com/NotAMod1080/Senior-Design-Option-3-Optical-Communications/blob/main/IMG_4115.MOV"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8">
            <a:extLst>
              <a:ext uri="{FF2B5EF4-FFF2-40B4-BE49-F238E27FC236}">
                <a16:creationId xmlns:a16="http://schemas.microsoft.com/office/drawing/2014/main" id="{A38827F1-3359-44F6-9009-43AE2B17F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10">
            <a:extLst>
              <a:ext uri="{FF2B5EF4-FFF2-40B4-BE49-F238E27FC236}">
                <a16:creationId xmlns:a16="http://schemas.microsoft.com/office/drawing/2014/main" id="{17AFAD67-5350-4773-886F-D6DD7E66D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 descr="Colourful network cables">
            <a:extLst>
              <a:ext uri="{FF2B5EF4-FFF2-40B4-BE49-F238E27FC236}">
                <a16:creationId xmlns:a16="http://schemas.microsoft.com/office/drawing/2014/main" id="{C8B38983-419E-081C-9521-795D1173A965}"/>
              </a:ext>
            </a:extLst>
          </p:cNvPr>
          <p:cNvPicPr>
            <a:picLocks noChangeAspect="1"/>
          </p:cNvPicPr>
          <p:nvPr/>
        </p:nvPicPr>
        <p:blipFill rotWithShape="1">
          <a:blip r:embed="rId2">
            <a:alphaModFix amt="40000"/>
          </a:blip>
          <a:srcRect r="-1" b="15522"/>
          <a:stretch/>
        </p:blipFill>
        <p:spPr>
          <a:xfrm>
            <a:off x="20" y="-1"/>
            <a:ext cx="12189789" cy="6873457"/>
          </a:xfrm>
          <a:prstGeom prst="rect">
            <a:avLst/>
          </a:prstGeom>
          <a:ln w="12700">
            <a:noFill/>
          </a:ln>
        </p:spPr>
      </p:pic>
      <p:grpSp>
        <p:nvGrpSpPr>
          <p:cNvPr id="32" name="Group 1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4" name="Straight Connector 1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p:cNvSpPr>
            <a:spLocks noGrp="1"/>
          </p:cNvSpPr>
          <p:nvPr>
            <p:ph type="ctrTitle"/>
          </p:nvPr>
        </p:nvSpPr>
        <p:spPr>
          <a:xfrm>
            <a:off x="841248" y="3429000"/>
            <a:ext cx="7151357" cy="2387600"/>
          </a:xfrm>
        </p:spPr>
        <p:txBody>
          <a:bodyPr anchor="t">
            <a:normAutofit/>
          </a:bodyPr>
          <a:lstStyle/>
          <a:p>
            <a:r>
              <a:rPr lang="en-US">
                <a:solidFill>
                  <a:srgbClr val="FFFFFF"/>
                </a:solidFill>
                <a:cs typeface="Calibri Light"/>
              </a:rPr>
              <a:t>Low</a:t>
            </a:r>
            <a:r>
              <a:rPr lang="en-US">
                <a:solidFill>
                  <a:srgbClr val="FFFFFF"/>
                </a:solidFill>
                <a:latin typeface="Calibri"/>
                <a:cs typeface="Calibri Light"/>
              </a:rPr>
              <a:t>-</a:t>
            </a:r>
            <a:r>
              <a:rPr lang="en-US">
                <a:solidFill>
                  <a:srgbClr val="FFFFFF"/>
                </a:solidFill>
                <a:cs typeface="Calibri Light"/>
              </a:rPr>
              <a:t>Cost Optical Communications System</a:t>
            </a:r>
            <a:endParaRPr lang="en-US">
              <a:solidFill>
                <a:srgbClr val="FFFFFF"/>
              </a:solidFill>
            </a:endParaRPr>
          </a:p>
        </p:txBody>
      </p:sp>
      <p:sp>
        <p:nvSpPr>
          <p:cNvPr id="3" name="Subtitle 2"/>
          <p:cNvSpPr>
            <a:spLocks noGrp="1"/>
          </p:cNvSpPr>
          <p:nvPr>
            <p:ph type="subTitle" idx="1"/>
          </p:nvPr>
        </p:nvSpPr>
        <p:spPr>
          <a:xfrm>
            <a:off x="841248" y="1040986"/>
            <a:ext cx="7151357" cy="2272483"/>
          </a:xfrm>
        </p:spPr>
        <p:txBody>
          <a:bodyPr vert="horz" lIns="91440" tIns="45720" rIns="91440" bIns="45720" rtlCol="0" anchor="b">
            <a:normAutofit/>
          </a:bodyPr>
          <a:lstStyle/>
          <a:p>
            <a:r>
              <a:rPr lang="en-US">
                <a:solidFill>
                  <a:srgbClr val="FFFFFF"/>
                </a:solidFill>
                <a:cs typeface="Calibri"/>
              </a:rPr>
              <a:t>By: Team 3 (Jarrod Siglin, Cameron Martinez, Sean Huber, Matthew Simms, Dylan Koch, </a:t>
            </a:r>
            <a:r>
              <a:rPr lang="en-US">
                <a:ea typeface="+mn-lt"/>
                <a:cs typeface="+mn-lt"/>
              </a:rPr>
              <a:t>Dominic Steiner</a:t>
            </a:r>
            <a:r>
              <a:rPr lang="en-US">
                <a:solidFill>
                  <a:srgbClr val="FFFFFF"/>
                </a:solidFill>
                <a:cs typeface="Calibri"/>
              </a:rPr>
              <a:t>)</a:t>
            </a:r>
            <a:endParaRPr lang="en-US">
              <a:solidFill>
                <a:srgbClr val="FFFFFF"/>
              </a:solidFill>
            </a:endParaRPr>
          </a:p>
        </p:txBody>
      </p:sp>
      <p:sp>
        <p:nvSpPr>
          <p:cNvPr id="4" name="Slide Number Placeholder 3">
            <a:extLst>
              <a:ext uri="{FF2B5EF4-FFF2-40B4-BE49-F238E27FC236}">
                <a16:creationId xmlns:a16="http://schemas.microsoft.com/office/drawing/2014/main" id="{ED21BE08-AAC4-42DA-77CC-211C1D899A8C}"/>
              </a:ext>
            </a:extLst>
          </p:cNvPr>
          <p:cNvSpPr>
            <a:spLocks noGrp="1"/>
          </p:cNvSpPr>
          <p:nvPr>
            <p:ph type="sldNum" sz="quarter" idx="12"/>
          </p:nvPr>
        </p:nvSpPr>
        <p:spPr/>
        <p:txBody>
          <a:bodyPr/>
          <a:lstStyle/>
          <a:p>
            <a:fld id="{273BAE12-D270-459D-897B-6833652BB167}" type="slidenum">
              <a:rPr lang="en-US" b="1" dirty="0" smtClean="0"/>
              <a:t>1</a:t>
            </a:fld>
            <a:endParaRPr lang="en-US" b="1"/>
          </a:p>
        </p:txBody>
      </p:sp>
    </p:spTree>
    <p:extLst>
      <p:ext uri="{BB962C8B-B14F-4D97-AF65-F5344CB8AC3E}">
        <p14:creationId xmlns:p14="http://schemas.microsoft.com/office/powerpoint/2010/main" val="411313461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23BD5D2-5C4A-38FF-160F-983A7AE3143C}"/>
              </a:ext>
            </a:extLst>
          </p:cNvPr>
          <p:cNvSpPr>
            <a:spLocks noGrp="1"/>
          </p:cNvSpPr>
          <p:nvPr>
            <p:ph type="sldNum" sz="quarter" idx="12"/>
          </p:nvPr>
        </p:nvSpPr>
        <p:spPr/>
        <p:txBody>
          <a:bodyPr/>
          <a:lstStyle/>
          <a:p>
            <a:fld id="{273BAE12-D270-459D-897B-6833652BB167}" type="slidenum">
              <a:rPr lang="en-US" b="1" smtClean="0"/>
              <a:t>10</a:t>
            </a:fld>
            <a:endParaRPr lang="en-US" b="1"/>
          </a:p>
        </p:txBody>
      </p:sp>
      <p:sp>
        <p:nvSpPr>
          <p:cNvPr id="5" name="TextBox 4">
            <a:extLst>
              <a:ext uri="{FF2B5EF4-FFF2-40B4-BE49-F238E27FC236}">
                <a16:creationId xmlns:a16="http://schemas.microsoft.com/office/drawing/2014/main" id="{73254DF8-1C88-D106-09AE-5BC01E8BD481}"/>
              </a:ext>
            </a:extLst>
          </p:cNvPr>
          <p:cNvSpPr txBox="1"/>
          <p:nvPr/>
        </p:nvSpPr>
        <p:spPr>
          <a:xfrm>
            <a:off x="6971612" y="2896593"/>
            <a:ext cx="458900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solidFill>
                  <a:srgbClr val="178CD5"/>
                </a:solidFill>
              </a:rPr>
              <a:t>Sprint 4: Testing of new equipment</a:t>
            </a:r>
          </a:p>
        </p:txBody>
      </p:sp>
      <p:pic>
        <p:nvPicPr>
          <p:cNvPr id="4" name="Picture 5" descr="Graphical user interface&#10;&#10;Description automatically generated">
            <a:extLst>
              <a:ext uri="{FF2B5EF4-FFF2-40B4-BE49-F238E27FC236}">
                <a16:creationId xmlns:a16="http://schemas.microsoft.com/office/drawing/2014/main" id="{44DD613C-BED0-2276-1F46-36E94F6437AA}"/>
              </a:ext>
            </a:extLst>
          </p:cNvPr>
          <p:cNvPicPr>
            <a:picLocks noChangeAspect="1"/>
          </p:cNvPicPr>
          <p:nvPr/>
        </p:nvPicPr>
        <p:blipFill>
          <a:blip r:embed="rId2"/>
          <a:stretch>
            <a:fillRect/>
          </a:stretch>
        </p:blipFill>
        <p:spPr>
          <a:xfrm>
            <a:off x="877047" y="663089"/>
            <a:ext cx="2743200" cy="2065468"/>
          </a:xfrm>
          <a:prstGeom prst="rect">
            <a:avLst/>
          </a:prstGeom>
        </p:spPr>
      </p:pic>
      <p:pic>
        <p:nvPicPr>
          <p:cNvPr id="6" name="Picture 6" descr="A picture containing indoor&#10;&#10;Description automatically generated">
            <a:extLst>
              <a:ext uri="{FF2B5EF4-FFF2-40B4-BE49-F238E27FC236}">
                <a16:creationId xmlns:a16="http://schemas.microsoft.com/office/drawing/2014/main" id="{7A6A9C76-1996-6202-3D82-5807B15FA8FD}"/>
              </a:ext>
            </a:extLst>
          </p:cNvPr>
          <p:cNvPicPr>
            <a:picLocks noChangeAspect="1"/>
          </p:cNvPicPr>
          <p:nvPr/>
        </p:nvPicPr>
        <p:blipFill>
          <a:blip r:embed="rId3"/>
          <a:stretch>
            <a:fillRect/>
          </a:stretch>
        </p:blipFill>
        <p:spPr>
          <a:xfrm>
            <a:off x="3928782" y="3878763"/>
            <a:ext cx="2743200" cy="2065468"/>
          </a:xfrm>
          <a:prstGeom prst="rect">
            <a:avLst/>
          </a:prstGeom>
        </p:spPr>
      </p:pic>
      <p:pic>
        <p:nvPicPr>
          <p:cNvPr id="7" name="Picture 7" descr="A picture containing text, indoor, wall&#10;&#10;Description automatically generated">
            <a:extLst>
              <a:ext uri="{FF2B5EF4-FFF2-40B4-BE49-F238E27FC236}">
                <a16:creationId xmlns:a16="http://schemas.microsoft.com/office/drawing/2014/main" id="{8065355D-473C-C3AC-55E5-36C775AAF60F}"/>
              </a:ext>
            </a:extLst>
          </p:cNvPr>
          <p:cNvPicPr>
            <a:picLocks noChangeAspect="1"/>
          </p:cNvPicPr>
          <p:nvPr/>
        </p:nvPicPr>
        <p:blipFill>
          <a:blip r:embed="rId4"/>
          <a:stretch>
            <a:fillRect/>
          </a:stretch>
        </p:blipFill>
        <p:spPr>
          <a:xfrm>
            <a:off x="880783" y="3249572"/>
            <a:ext cx="2743200" cy="2065468"/>
          </a:xfrm>
          <a:prstGeom prst="rect">
            <a:avLst/>
          </a:prstGeom>
        </p:spPr>
      </p:pic>
      <p:pic>
        <p:nvPicPr>
          <p:cNvPr id="8" name="Picture 8" descr="A picture containing electronics&#10;&#10;Description automatically generated">
            <a:extLst>
              <a:ext uri="{FF2B5EF4-FFF2-40B4-BE49-F238E27FC236}">
                <a16:creationId xmlns:a16="http://schemas.microsoft.com/office/drawing/2014/main" id="{B668F594-9F0D-9010-11E4-1D2D928590C8}"/>
              </a:ext>
            </a:extLst>
          </p:cNvPr>
          <p:cNvPicPr>
            <a:picLocks noChangeAspect="1"/>
          </p:cNvPicPr>
          <p:nvPr/>
        </p:nvPicPr>
        <p:blipFill rotWithShape="1">
          <a:blip r:embed="rId5"/>
          <a:srcRect r="272" b="19163"/>
          <a:stretch/>
        </p:blipFill>
        <p:spPr>
          <a:xfrm>
            <a:off x="3928782" y="665220"/>
            <a:ext cx="2735747" cy="2945159"/>
          </a:xfrm>
          <a:prstGeom prst="rect">
            <a:avLst/>
          </a:prstGeom>
        </p:spPr>
      </p:pic>
    </p:spTree>
    <p:extLst>
      <p:ext uri="{BB962C8B-B14F-4D97-AF65-F5344CB8AC3E}">
        <p14:creationId xmlns:p14="http://schemas.microsoft.com/office/powerpoint/2010/main" val="3222725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4DFFB-838C-C7B6-0B3A-C485D7CF8F31}"/>
              </a:ext>
            </a:extLst>
          </p:cNvPr>
          <p:cNvSpPr>
            <a:spLocks noGrp="1"/>
          </p:cNvSpPr>
          <p:nvPr>
            <p:ph type="title"/>
          </p:nvPr>
        </p:nvSpPr>
        <p:spPr/>
        <p:txBody>
          <a:bodyPr/>
          <a:lstStyle/>
          <a:p>
            <a:r>
              <a:rPr lang="en-US"/>
              <a:t>Questions?</a:t>
            </a:r>
          </a:p>
        </p:txBody>
      </p:sp>
      <p:sp>
        <p:nvSpPr>
          <p:cNvPr id="3" name="Content Placeholder 2">
            <a:extLst>
              <a:ext uri="{FF2B5EF4-FFF2-40B4-BE49-F238E27FC236}">
                <a16:creationId xmlns:a16="http://schemas.microsoft.com/office/drawing/2014/main" id="{34D31327-1E1D-CED9-A83F-01407A462604}"/>
              </a:ext>
            </a:extLst>
          </p:cNvPr>
          <p:cNvSpPr>
            <a:spLocks noGrp="1"/>
          </p:cNvSpPr>
          <p:nvPr>
            <p:ph idx="1"/>
          </p:nvPr>
        </p:nvSpPr>
        <p:spPr/>
        <p:txBody>
          <a:bodyPr vert="horz" lIns="91440" tIns="45720" rIns="91440" bIns="45720" rtlCol="0" anchor="t">
            <a:normAutofit/>
          </a:bodyPr>
          <a:lstStyle/>
          <a:p>
            <a:r>
              <a:rPr lang="en-US"/>
              <a:t>Ask away!</a:t>
            </a:r>
          </a:p>
        </p:txBody>
      </p:sp>
      <p:sp>
        <p:nvSpPr>
          <p:cNvPr id="4" name="Slide Number Placeholder 3">
            <a:extLst>
              <a:ext uri="{FF2B5EF4-FFF2-40B4-BE49-F238E27FC236}">
                <a16:creationId xmlns:a16="http://schemas.microsoft.com/office/drawing/2014/main" id="{D1159717-478F-71F4-009C-316338FD984F}"/>
              </a:ext>
            </a:extLst>
          </p:cNvPr>
          <p:cNvSpPr>
            <a:spLocks noGrp="1"/>
          </p:cNvSpPr>
          <p:nvPr>
            <p:ph type="sldNum" sz="quarter" idx="12"/>
          </p:nvPr>
        </p:nvSpPr>
        <p:spPr/>
        <p:txBody>
          <a:bodyPr/>
          <a:lstStyle/>
          <a:p>
            <a:fld id="{273BAE12-D270-459D-897B-6833652BB167}" type="slidenum">
              <a:rPr lang="en-US" b="1" dirty="0" smtClean="0"/>
              <a:t>11</a:t>
            </a:fld>
            <a:endParaRPr lang="en-US" b="1"/>
          </a:p>
        </p:txBody>
      </p:sp>
    </p:spTree>
    <p:extLst>
      <p:ext uri="{BB962C8B-B14F-4D97-AF65-F5344CB8AC3E}">
        <p14:creationId xmlns:p14="http://schemas.microsoft.com/office/powerpoint/2010/main" val="1634276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9047E-C7F4-2315-7579-622E2C865AD9}"/>
              </a:ext>
            </a:extLst>
          </p:cNvPr>
          <p:cNvSpPr>
            <a:spLocks noGrp="1"/>
          </p:cNvSpPr>
          <p:nvPr>
            <p:ph type="title"/>
          </p:nvPr>
        </p:nvSpPr>
        <p:spPr/>
        <p:txBody>
          <a:bodyPr/>
          <a:lstStyle/>
          <a:p>
            <a:r>
              <a:rPr lang="en-US"/>
              <a:t>Why Optical Communications?</a:t>
            </a:r>
          </a:p>
        </p:txBody>
      </p:sp>
      <p:sp>
        <p:nvSpPr>
          <p:cNvPr id="3" name="Content Placeholder 2">
            <a:extLst>
              <a:ext uri="{FF2B5EF4-FFF2-40B4-BE49-F238E27FC236}">
                <a16:creationId xmlns:a16="http://schemas.microsoft.com/office/drawing/2014/main" id="{4D811E85-799E-9701-65CE-58983E1A229B}"/>
              </a:ext>
            </a:extLst>
          </p:cNvPr>
          <p:cNvSpPr>
            <a:spLocks noGrp="1"/>
          </p:cNvSpPr>
          <p:nvPr>
            <p:ph idx="1"/>
          </p:nvPr>
        </p:nvSpPr>
        <p:spPr>
          <a:xfrm>
            <a:off x="838200" y="1860149"/>
            <a:ext cx="10515600" cy="4151037"/>
          </a:xfrm>
        </p:spPr>
        <p:txBody>
          <a:bodyPr vert="horz" lIns="91440" tIns="45720" rIns="91440" bIns="45720" rtlCol="0" anchor="t">
            <a:normAutofit fontScale="92500"/>
          </a:bodyPr>
          <a:lstStyle/>
          <a:p>
            <a:pPr marL="171450" indent="-171450">
              <a:buFont typeface="Arial,Sans-Serif" panose="020B0604020202020204" pitchFamily="34" charset="0"/>
            </a:pPr>
            <a:r>
              <a:rPr lang="en-US" sz="2400">
                <a:ea typeface="+mn-lt"/>
                <a:cs typeface="+mn-lt"/>
              </a:rPr>
              <a:t>Near infra-red frequencies (750-1600 nm)</a:t>
            </a:r>
            <a:endParaRPr lang="en-US" sz="2400"/>
          </a:p>
          <a:p>
            <a:pPr marL="171450" indent="-171450">
              <a:buFont typeface="Arial,Sans-Serif" panose="020B0604020202020204" pitchFamily="34" charset="0"/>
            </a:pPr>
            <a:r>
              <a:rPr lang="en-US" sz="2400">
                <a:ea typeface="+mn-lt"/>
                <a:cs typeface="+mn-lt"/>
              </a:rPr>
              <a:t>Demand for RF spectrum is outstripping supply</a:t>
            </a:r>
          </a:p>
          <a:p>
            <a:pPr marL="628650" lvl="1" indent="-171450">
              <a:buFont typeface="Arial,Sans-Serif" panose="020B0604020202020204" pitchFamily="34" charset="0"/>
            </a:pPr>
            <a:r>
              <a:rPr lang="en-US" sz="2200">
                <a:ea typeface="+mn-lt"/>
                <a:cs typeface="+mn-lt"/>
              </a:rPr>
              <a:t>New frequency bands needed</a:t>
            </a:r>
          </a:p>
          <a:p>
            <a:pPr marL="171450" indent="-171450">
              <a:buFont typeface="Arial,Sans-Serif" panose="020B0604020202020204" pitchFamily="34" charset="0"/>
            </a:pPr>
            <a:r>
              <a:rPr lang="en-US" sz="2400">
                <a:ea typeface="+mn-lt"/>
                <a:cs typeface="+mn-lt"/>
              </a:rPr>
              <a:t>Benefits:</a:t>
            </a:r>
          </a:p>
          <a:p>
            <a:pPr marL="628650" lvl="1" indent="-171450">
              <a:buFont typeface="Arial,Sans-Serif" panose="020B0604020202020204" pitchFamily="34" charset="0"/>
              <a:buChar char="•"/>
            </a:pPr>
            <a:r>
              <a:rPr lang="en-US" sz="2000">
                <a:ea typeface="+mn-lt"/>
                <a:cs typeface="+mn-lt"/>
              </a:rPr>
              <a:t>High data transmission rate (over 100 Gbps)</a:t>
            </a:r>
          </a:p>
          <a:p>
            <a:pPr marL="628650" lvl="1" indent="-171450">
              <a:buFont typeface="Arial,Sans-Serif" panose="020B0604020202020204" pitchFamily="34" charset="0"/>
              <a:buChar char="•"/>
            </a:pPr>
            <a:r>
              <a:rPr lang="en-US" sz="2000">
                <a:ea typeface="+mn-lt"/>
                <a:cs typeface="+mn-lt"/>
              </a:rPr>
              <a:t>Less power consumption than radio, microwave and other similar technologies</a:t>
            </a:r>
          </a:p>
          <a:p>
            <a:pPr marL="628650" lvl="1" indent="-171450">
              <a:buFont typeface="Arial,Sans-Serif" panose="020B0604020202020204" pitchFamily="34" charset="0"/>
            </a:pPr>
            <a:r>
              <a:rPr lang="en-US" sz="2000">
                <a:ea typeface="+mn-lt"/>
                <a:cs typeface="+mn-lt"/>
              </a:rPr>
              <a:t>Small/light physical design</a:t>
            </a:r>
          </a:p>
          <a:p>
            <a:r>
              <a:rPr lang="en-US" sz="2400">
                <a:ea typeface="+mn-lt"/>
                <a:cs typeface="+mn-lt"/>
              </a:rPr>
              <a:t>Considered emerging technology by NASA and other aerospace companies</a:t>
            </a:r>
          </a:p>
          <a:p>
            <a:r>
              <a:rPr lang="en-US" sz="2400">
                <a:ea typeface="+mn-lt"/>
                <a:cs typeface="+mn-lt"/>
              </a:rPr>
              <a:t>More research will lead to decrease in cost and application difficulty</a:t>
            </a:r>
          </a:p>
          <a:p>
            <a:pPr marL="171450" indent="-171450">
              <a:buFont typeface="Arial,Sans-Serif" panose="020B0604020202020204" pitchFamily="34" charset="0"/>
            </a:pPr>
            <a:endParaRPr lang="en-US"/>
          </a:p>
          <a:p>
            <a:endParaRPr lang="en-US"/>
          </a:p>
          <a:p>
            <a:endParaRPr lang="en-US"/>
          </a:p>
        </p:txBody>
      </p:sp>
      <p:sp>
        <p:nvSpPr>
          <p:cNvPr id="4" name="Slide Number Placeholder 3">
            <a:extLst>
              <a:ext uri="{FF2B5EF4-FFF2-40B4-BE49-F238E27FC236}">
                <a16:creationId xmlns:a16="http://schemas.microsoft.com/office/drawing/2014/main" id="{557A9778-B7CA-5802-8E92-B8567A41456E}"/>
              </a:ext>
            </a:extLst>
          </p:cNvPr>
          <p:cNvSpPr>
            <a:spLocks noGrp="1"/>
          </p:cNvSpPr>
          <p:nvPr>
            <p:ph type="sldNum" sz="quarter" idx="12"/>
          </p:nvPr>
        </p:nvSpPr>
        <p:spPr>
          <a:xfrm>
            <a:off x="11563467" y="3246433"/>
            <a:ext cx="628533" cy="365125"/>
          </a:xfrm>
        </p:spPr>
        <p:txBody>
          <a:bodyPr/>
          <a:lstStyle/>
          <a:p>
            <a:fld id="{273BAE12-D270-459D-897B-6833652BB167}" type="slidenum">
              <a:rPr lang="en-US" b="1" dirty="0" smtClean="0"/>
              <a:t>2</a:t>
            </a:fld>
            <a:endParaRPr lang="en-US" b="1"/>
          </a:p>
        </p:txBody>
      </p:sp>
    </p:spTree>
    <p:extLst>
      <p:ext uri="{BB962C8B-B14F-4D97-AF65-F5344CB8AC3E}">
        <p14:creationId xmlns:p14="http://schemas.microsoft.com/office/powerpoint/2010/main" val="8539273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3DAE1-D66F-4CB4-941E-E092CD7817D7}"/>
              </a:ext>
            </a:extLst>
          </p:cNvPr>
          <p:cNvSpPr>
            <a:spLocks noGrp="1"/>
          </p:cNvSpPr>
          <p:nvPr>
            <p:ph type="title"/>
          </p:nvPr>
        </p:nvSpPr>
        <p:spPr>
          <a:xfrm>
            <a:off x="823083" y="168444"/>
            <a:ext cx="10515600" cy="1325563"/>
          </a:xfrm>
        </p:spPr>
        <p:txBody>
          <a:bodyPr/>
          <a:lstStyle/>
          <a:p>
            <a:r>
              <a:rPr lang="en-US"/>
              <a:t>Design Considerations </a:t>
            </a:r>
          </a:p>
        </p:txBody>
      </p:sp>
      <p:sp>
        <p:nvSpPr>
          <p:cNvPr id="3" name="Content Placeholder 2">
            <a:extLst>
              <a:ext uri="{FF2B5EF4-FFF2-40B4-BE49-F238E27FC236}">
                <a16:creationId xmlns:a16="http://schemas.microsoft.com/office/drawing/2014/main" id="{B48CB851-C51B-2F68-ED08-30888D8E9215}"/>
              </a:ext>
            </a:extLst>
          </p:cNvPr>
          <p:cNvSpPr>
            <a:spLocks noGrp="1"/>
          </p:cNvSpPr>
          <p:nvPr>
            <p:ph idx="1"/>
          </p:nvPr>
        </p:nvSpPr>
        <p:spPr>
          <a:xfrm>
            <a:off x="824212" y="1175945"/>
            <a:ext cx="10515600" cy="4008855"/>
          </a:xfrm>
        </p:spPr>
        <p:txBody>
          <a:bodyPr vert="horz" lIns="91440" tIns="45720" rIns="91440" bIns="45720" rtlCol="0" anchor="t">
            <a:noAutofit/>
          </a:bodyPr>
          <a:lstStyle/>
          <a:p>
            <a:pPr marL="0" indent="0">
              <a:buNone/>
            </a:pPr>
            <a:r>
              <a:rPr lang="en-US" sz="2400"/>
              <a:t>Cost </a:t>
            </a:r>
          </a:p>
          <a:p>
            <a:pPr lvl="1">
              <a:lnSpc>
                <a:spcPct val="100000"/>
              </a:lnSpc>
            </a:pPr>
            <a:r>
              <a:rPr lang="en-US" sz="2000"/>
              <a:t>System shall cost under $2000 USD. </a:t>
            </a:r>
          </a:p>
          <a:p>
            <a:pPr lvl="1">
              <a:lnSpc>
                <a:spcPct val="100000"/>
              </a:lnSpc>
            </a:pPr>
            <a:r>
              <a:rPr lang="en-US" sz="2000"/>
              <a:t>System shall use commercial-off-the-shelf (COTS) components.</a:t>
            </a:r>
          </a:p>
          <a:p>
            <a:pPr marL="0" indent="0">
              <a:buNone/>
            </a:pPr>
            <a:r>
              <a:rPr lang="en-US" sz="2400"/>
              <a:t>Hardware</a:t>
            </a:r>
          </a:p>
          <a:p>
            <a:pPr lvl="1">
              <a:lnSpc>
                <a:spcPct val="100000"/>
              </a:lnSpc>
            </a:pPr>
            <a:r>
              <a:rPr lang="en-US" sz="2000"/>
              <a:t>System shall use a 1550 nm wavelength laser diode (NIR-C class).</a:t>
            </a:r>
          </a:p>
          <a:p>
            <a:pPr lvl="1">
              <a:lnSpc>
                <a:spcPct val="100000"/>
              </a:lnSpc>
            </a:pPr>
            <a:r>
              <a:rPr lang="en-US" sz="2000"/>
              <a:t>System shall be remotely operated via a SSH server/client connection.</a:t>
            </a:r>
          </a:p>
          <a:p>
            <a:pPr lvl="1">
              <a:lnSpc>
                <a:spcPct val="100000"/>
              </a:lnSpc>
            </a:pPr>
            <a:r>
              <a:rPr lang="en-US" sz="2000"/>
              <a:t>System shall operate across free space.</a:t>
            </a:r>
          </a:p>
          <a:p>
            <a:pPr marL="457200" lvl="1" indent="-457200">
              <a:lnSpc>
                <a:spcPct val="100000"/>
              </a:lnSpc>
              <a:buNone/>
            </a:pPr>
            <a:r>
              <a:rPr lang="en-US" sz="2400"/>
              <a:t>Software</a:t>
            </a:r>
          </a:p>
          <a:p>
            <a:pPr lvl="1">
              <a:lnSpc>
                <a:spcPct val="100000"/>
              </a:lnSpc>
            </a:pPr>
            <a:r>
              <a:rPr lang="en-US" sz="2000">
                <a:ea typeface="+mn-lt"/>
                <a:cs typeface="+mn-lt"/>
              </a:rPr>
              <a:t>System shall use the OpenCV libraries, for encoding and decoding the video feed.</a:t>
            </a:r>
            <a:endParaRPr lang="en-US" sz="2000"/>
          </a:p>
          <a:p>
            <a:pPr lvl="1">
              <a:lnSpc>
                <a:spcPct val="100000"/>
              </a:lnSpc>
            </a:pPr>
            <a:r>
              <a:rPr lang="en-US" sz="2000">
                <a:ea typeface="+mn-lt"/>
                <a:cs typeface="+mn-lt"/>
              </a:rPr>
              <a:t>System shall use Python3 for all software implementation.</a:t>
            </a:r>
            <a:endParaRPr lang="en-US" sz="2000"/>
          </a:p>
          <a:p>
            <a:pPr lvl="1">
              <a:lnSpc>
                <a:spcPct val="100000"/>
              </a:lnSpc>
            </a:pPr>
            <a:r>
              <a:rPr lang="en-US" sz="2000"/>
              <a:t>System shall use On-Off Keying (OOK) for modulation. </a:t>
            </a:r>
          </a:p>
          <a:p>
            <a:pPr lvl="1"/>
            <a:endParaRPr lang="en-US"/>
          </a:p>
          <a:p>
            <a:pPr lvl="1"/>
            <a:endParaRPr lang="en-US"/>
          </a:p>
        </p:txBody>
      </p:sp>
      <p:sp>
        <p:nvSpPr>
          <p:cNvPr id="4" name="Slide Number Placeholder 3">
            <a:extLst>
              <a:ext uri="{FF2B5EF4-FFF2-40B4-BE49-F238E27FC236}">
                <a16:creationId xmlns:a16="http://schemas.microsoft.com/office/drawing/2014/main" id="{9ADF3D9C-2848-4291-6621-166C165BB7C5}"/>
              </a:ext>
            </a:extLst>
          </p:cNvPr>
          <p:cNvSpPr>
            <a:spLocks noGrp="1"/>
          </p:cNvSpPr>
          <p:nvPr>
            <p:ph type="sldNum" sz="quarter" idx="12"/>
          </p:nvPr>
        </p:nvSpPr>
        <p:spPr>
          <a:xfrm>
            <a:off x="11563467" y="3181306"/>
            <a:ext cx="628533" cy="365125"/>
          </a:xfrm>
        </p:spPr>
        <p:txBody>
          <a:bodyPr/>
          <a:lstStyle/>
          <a:p>
            <a:fld id="{273BAE12-D270-459D-897B-6833652BB167}" type="slidenum">
              <a:rPr lang="en-US" b="1" dirty="0" smtClean="0"/>
              <a:t>3</a:t>
            </a:fld>
            <a:endParaRPr lang="en-US" b="1"/>
          </a:p>
        </p:txBody>
      </p:sp>
    </p:spTree>
    <p:extLst>
      <p:ext uri="{BB962C8B-B14F-4D97-AF65-F5344CB8AC3E}">
        <p14:creationId xmlns:p14="http://schemas.microsoft.com/office/powerpoint/2010/main" val="2047695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1F95DE-E4C1-4F3E-BC57-21767BFE0D19}"/>
              </a:ext>
            </a:extLst>
          </p:cNvPr>
          <p:cNvSpPr>
            <a:spLocks noGrp="1"/>
          </p:cNvSpPr>
          <p:nvPr>
            <p:ph type="title"/>
          </p:nvPr>
        </p:nvSpPr>
        <p:spPr>
          <a:xfrm>
            <a:off x="838200" y="245161"/>
            <a:ext cx="4137102" cy="2060263"/>
          </a:xfrm>
        </p:spPr>
        <p:txBody>
          <a:bodyPr anchor="b">
            <a:normAutofit/>
          </a:bodyPr>
          <a:lstStyle/>
          <a:p>
            <a:pPr>
              <a:lnSpc>
                <a:spcPct val="90000"/>
              </a:lnSpc>
            </a:pPr>
            <a:r>
              <a:rPr lang="en-US"/>
              <a:t>System Architecture and Design</a:t>
            </a:r>
          </a:p>
        </p:txBody>
      </p:sp>
      <p:sp>
        <p:nvSpPr>
          <p:cNvPr id="3" name="Content Placeholder 2">
            <a:extLst>
              <a:ext uri="{FF2B5EF4-FFF2-40B4-BE49-F238E27FC236}">
                <a16:creationId xmlns:a16="http://schemas.microsoft.com/office/drawing/2014/main" id="{5E02F583-75CC-27E3-6307-2A939F4A00AF}"/>
              </a:ext>
            </a:extLst>
          </p:cNvPr>
          <p:cNvSpPr>
            <a:spLocks noGrp="1"/>
          </p:cNvSpPr>
          <p:nvPr>
            <p:ph idx="1"/>
          </p:nvPr>
        </p:nvSpPr>
        <p:spPr>
          <a:xfrm>
            <a:off x="650052" y="2353690"/>
            <a:ext cx="4325974" cy="4302326"/>
          </a:xfrm>
        </p:spPr>
        <p:txBody>
          <a:bodyPr vert="horz" lIns="91440" tIns="45720" rIns="91440" bIns="45720" rtlCol="0" anchor="t">
            <a:normAutofit/>
          </a:bodyPr>
          <a:lstStyle/>
          <a:p>
            <a:r>
              <a:rPr lang="en-US"/>
              <a:t>Free space communication</a:t>
            </a:r>
          </a:p>
          <a:p>
            <a:pPr lvl="1" indent="-171450"/>
            <a:r>
              <a:rPr lang="en-US"/>
              <a:t>1552nm laser diode</a:t>
            </a:r>
          </a:p>
          <a:p>
            <a:pPr lvl="1" indent="-171450"/>
            <a:r>
              <a:rPr lang="en-US"/>
              <a:t>Performed using O.O.K to communicate the UART standard.</a:t>
            </a:r>
          </a:p>
          <a:p>
            <a:r>
              <a:rPr lang="en-US"/>
              <a:t>Two subsystems: TX and RX</a:t>
            </a:r>
          </a:p>
          <a:p>
            <a:pPr lvl="1" indent="-171450"/>
            <a:r>
              <a:rPr lang="en-US"/>
              <a:t>TX – Modulate laser via diode driver using video data. </a:t>
            </a:r>
          </a:p>
          <a:p>
            <a:pPr lvl="1" indent="-171450"/>
            <a:r>
              <a:rPr lang="en-US"/>
              <a:t>RX – Demodulate received data into video display and save it remotely. </a:t>
            </a:r>
          </a:p>
          <a:p>
            <a:r>
              <a:rPr lang="en-US"/>
              <a:t>Software will be handled on the host RPI for both TX and RX, using python3 and RPI specific GPIO APIs.</a:t>
            </a:r>
          </a:p>
        </p:txBody>
      </p:sp>
      <p:grpSp>
        <p:nvGrpSpPr>
          <p:cNvPr id="17" name="Group 16">
            <a:extLst>
              <a:ext uri="{FF2B5EF4-FFF2-40B4-BE49-F238E27FC236}">
                <a16:creationId xmlns:a16="http://schemas.microsoft.com/office/drawing/2014/main" id="{BE5E049A-4A23-44CB-B5ED-030BD25A1E0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7689" y="-6437"/>
            <a:ext cx="6399627" cy="6864437"/>
            <a:chOff x="5167689" y="-6437"/>
            <a:chExt cx="6399627" cy="6864437"/>
          </a:xfrm>
        </p:grpSpPr>
        <p:cxnSp>
          <p:nvCxnSpPr>
            <p:cNvPr id="18" name="Straight Connector 17">
              <a:extLst>
                <a:ext uri="{FF2B5EF4-FFF2-40B4-BE49-F238E27FC236}">
                  <a16:creationId xmlns:a16="http://schemas.microsoft.com/office/drawing/2014/main" id="{43B47A15-9292-4357-AA25-E187AC166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266E215-42AC-4D6A-A37F-B0C2E2FB9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DC49225-8670-4B30-BEA8-3CDE3C6DD4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581337"/>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12D652B-23A7-429E-A3E1-62ABA17B8B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6276734"/>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64F55F8-5EFF-4E16-95C1-83B24DDE84F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3389697"/>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8" name="Picture 4" descr="Diagram&#10;&#10;Description automatically generated">
            <a:extLst>
              <a:ext uri="{FF2B5EF4-FFF2-40B4-BE49-F238E27FC236}">
                <a16:creationId xmlns:a16="http://schemas.microsoft.com/office/drawing/2014/main" id="{E76206F9-6DA4-A107-9560-C4684695023E}"/>
              </a:ext>
            </a:extLst>
          </p:cNvPr>
          <p:cNvPicPr>
            <a:picLocks noChangeAspect="1"/>
          </p:cNvPicPr>
          <p:nvPr/>
        </p:nvPicPr>
        <p:blipFill>
          <a:blip r:embed="rId2"/>
          <a:stretch>
            <a:fillRect/>
          </a:stretch>
        </p:blipFill>
        <p:spPr>
          <a:xfrm>
            <a:off x="5549402" y="3381273"/>
            <a:ext cx="5544004" cy="3058725"/>
          </a:xfrm>
          <a:prstGeom prst="rect">
            <a:avLst/>
          </a:prstGeom>
        </p:spPr>
      </p:pic>
      <p:pic>
        <p:nvPicPr>
          <p:cNvPr id="6" name="Picture 4" descr="Diagram&#10;&#10;Description automatically generated">
            <a:extLst>
              <a:ext uri="{FF2B5EF4-FFF2-40B4-BE49-F238E27FC236}">
                <a16:creationId xmlns:a16="http://schemas.microsoft.com/office/drawing/2014/main" id="{55010166-5E2B-1E38-60CF-97523DFECEF7}"/>
              </a:ext>
            </a:extLst>
          </p:cNvPr>
          <p:cNvPicPr>
            <a:picLocks noChangeAspect="1"/>
          </p:cNvPicPr>
          <p:nvPr/>
        </p:nvPicPr>
        <p:blipFill>
          <a:blip r:embed="rId3"/>
          <a:stretch>
            <a:fillRect/>
          </a:stretch>
        </p:blipFill>
        <p:spPr>
          <a:xfrm>
            <a:off x="5168202" y="1008316"/>
            <a:ext cx="6306004" cy="1483760"/>
          </a:xfrm>
          <a:prstGeom prst="rect">
            <a:avLst/>
          </a:prstGeom>
        </p:spPr>
      </p:pic>
      <p:sp>
        <p:nvSpPr>
          <p:cNvPr id="4" name="Slide Number Placeholder 3">
            <a:extLst>
              <a:ext uri="{FF2B5EF4-FFF2-40B4-BE49-F238E27FC236}">
                <a16:creationId xmlns:a16="http://schemas.microsoft.com/office/drawing/2014/main" id="{B76C17B0-0E79-4B5A-3EDB-731BCEDDAAE9}"/>
              </a:ext>
            </a:extLst>
          </p:cNvPr>
          <p:cNvSpPr>
            <a:spLocks noGrp="1"/>
          </p:cNvSpPr>
          <p:nvPr>
            <p:ph type="sldNum" sz="quarter" idx="12"/>
          </p:nvPr>
        </p:nvSpPr>
        <p:spPr>
          <a:xfrm>
            <a:off x="11563467" y="3246434"/>
            <a:ext cx="628533" cy="365125"/>
          </a:xfrm>
        </p:spPr>
        <p:txBody>
          <a:bodyPr>
            <a:normAutofit/>
          </a:bodyPr>
          <a:lstStyle/>
          <a:p>
            <a:pPr>
              <a:spcAft>
                <a:spcPts val="600"/>
              </a:spcAft>
            </a:pPr>
            <a:fld id="{273BAE12-D270-459D-897B-6833652BB167}" type="slidenum">
              <a:rPr lang="en-US" b="1" smtClean="0"/>
              <a:pPr>
                <a:spcAft>
                  <a:spcPts val="600"/>
                </a:spcAft>
              </a:pPr>
              <a:t>4</a:t>
            </a:fld>
            <a:endParaRPr lang="en-US" b="1"/>
          </a:p>
        </p:txBody>
      </p:sp>
    </p:spTree>
    <p:extLst>
      <p:ext uri="{BB962C8B-B14F-4D97-AF65-F5344CB8AC3E}">
        <p14:creationId xmlns:p14="http://schemas.microsoft.com/office/powerpoint/2010/main" val="231156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B23FF5-6081-81CF-DDB3-B0FCA37C763A}"/>
              </a:ext>
            </a:extLst>
          </p:cNvPr>
          <p:cNvSpPr>
            <a:spLocks noGrp="1"/>
          </p:cNvSpPr>
          <p:nvPr>
            <p:ph type="title"/>
          </p:nvPr>
        </p:nvSpPr>
        <p:spPr>
          <a:xfrm>
            <a:off x="838199" y="369841"/>
            <a:ext cx="5490073" cy="760072"/>
          </a:xfrm>
        </p:spPr>
        <p:txBody>
          <a:bodyPr anchor="b">
            <a:normAutofit fontScale="90000"/>
          </a:bodyPr>
          <a:lstStyle/>
          <a:p>
            <a:r>
              <a:rPr lang="en-US"/>
              <a:t>Software</a:t>
            </a:r>
          </a:p>
        </p:txBody>
      </p:sp>
      <p:sp>
        <p:nvSpPr>
          <p:cNvPr id="9" name="Content Placeholder 8">
            <a:extLst>
              <a:ext uri="{FF2B5EF4-FFF2-40B4-BE49-F238E27FC236}">
                <a16:creationId xmlns:a16="http://schemas.microsoft.com/office/drawing/2014/main" id="{AC9AFBA9-C063-C8A0-C8FE-90AEF0CBFF91}"/>
              </a:ext>
            </a:extLst>
          </p:cNvPr>
          <p:cNvSpPr>
            <a:spLocks noGrp="1"/>
          </p:cNvSpPr>
          <p:nvPr>
            <p:ph idx="1"/>
          </p:nvPr>
        </p:nvSpPr>
        <p:spPr>
          <a:xfrm>
            <a:off x="838199" y="1341405"/>
            <a:ext cx="5490073" cy="5299405"/>
          </a:xfrm>
        </p:spPr>
        <p:txBody>
          <a:bodyPr vert="horz" lIns="91440" tIns="45720" rIns="91440" bIns="45720" rtlCol="0" anchor="t">
            <a:noAutofit/>
          </a:bodyPr>
          <a:lstStyle/>
          <a:p>
            <a:pPr marL="0" indent="0">
              <a:spcBef>
                <a:spcPts val="700"/>
              </a:spcBef>
              <a:buNone/>
            </a:pPr>
            <a:r>
              <a:rPr lang="en-US" sz="1900"/>
              <a:t>Goals:</a:t>
            </a:r>
            <a:endParaRPr lang="en-US"/>
          </a:p>
          <a:p>
            <a:pPr marL="342900" indent="-342900">
              <a:spcBef>
                <a:spcPts val="700"/>
              </a:spcBef>
            </a:pPr>
            <a:r>
              <a:rPr lang="en-US" sz="1900"/>
              <a:t>Improve performance of Rx pi</a:t>
            </a:r>
          </a:p>
          <a:p>
            <a:pPr marL="342900" indent="-342900">
              <a:spcBef>
                <a:spcPts val="700"/>
              </a:spcBef>
            </a:pPr>
            <a:r>
              <a:rPr lang="en-US" sz="1900"/>
              <a:t>Convert the image string to a </a:t>
            </a:r>
            <a:r>
              <a:rPr lang="en-US" sz="1900" err="1"/>
              <a:t>mjpeg</a:t>
            </a:r>
            <a:r>
              <a:rPr lang="en-US" sz="1900"/>
              <a:t> stream</a:t>
            </a:r>
          </a:p>
          <a:p>
            <a:pPr marL="342900" indent="-342900">
              <a:spcBef>
                <a:spcPts val="700"/>
              </a:spcBef>
            </a:pPr>
            <a:r>
              <a:rPr lang="en-US" sz="1900"/>
              <a:t>Display the </a:t>
            </a:r>
            <a:r>
              <a:rPr lang="en-US" sz="1900" err="1"/>
              <a:t>mjpeg</a:t>
            </a:r>
            <a:r>
              <a:rPr lang="en-US" sz="1900"/>
              <a:t> stream on a flask local webpage</a:t>
            </a:r>
          </a:p>
          <a:p>
            <a:pPr marL="342900" indent="-342900">
              <a:spcBef>
                <a:spcPts val="700"/>
              </a:spcBef>
            </a:pPr>
            <a:r>
              <a:rPr lang="en-US" sz="1900"/>
              <a:t>Test throughput with added inversion and voltage scaling circuit.</a:t>
            </a:r>
          </a:p>
          <a:p>
            <a:pPr marL="342900" indent="-342900">
              <a:spcBef>
                <a:spcPts val="700"/>
              </a:spcBef>
            </a:pPr>
            <a:endParaRPr lang="en-US" sz="1900"/>
          </a:p>
          <a:p>
            <a:pPr marL="342900" indent="-342900">
              <a:spcBef>
                <a:spcPts val="700"/>
              </a:spcBef>
            </a:pPr>
            <a:endParaRPr lang="en-US" sz="1900"/>
          </a:p>
          <a:p>
            <a:pPr marL="0" indent="0">
              <a:spcBef>
                <a:spcPts val="700"/>
              </a:spcBef>
              <a:buNone/>
            </a:pPr>
            <a:endParaRPr lang="en-US" sz="1900"/>
          </a:p>
          <a:p>
            <a:endParaRPr lang="en-US"/>
          </a:p>
        </p:txBody>
      </p:sp>
      <p:grpSp>
        <p:nvGrpSpPr>
          <p:cNvPr id="16" name="Group 15">
            <a:extLst>
              <a:ext uri="{FF2B5EF4-FFF2-40B4-BE49-F238E27FC236}">
                <a16:creationId xmlns:a16="http://schemas.microsoft.com/office/drawing/2014/main" id="{53C7C3B1-A762-4683-8DC0-FDE202C7D0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3816" y="-6437"/>
            <a:ext cx="4133500" cy="6864437"/>
            <a:chOff x="7433816" y="-6437"/>
            <a:chExt cx="4133500" cy="6864437"/>
          </a:xfrm>
        </p:grpSpPr>
        <p:cxnSp>
          <p:nvCxnSpPr>
            <p:cNvPr id="17" name="Straight Connector 16">
              <a:extLst>
                <a:ext uri="{FF2B5EF4-FFF2-40B4-BE49-F238E27FC236}">
                  <a16:creationId xmlns:a16="http://schemas.microsoft.com/office/drawing/2014/main" id="{719ED225-F3C7-4528-920C-245DFBA2EF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3816"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4990343-EA5D-4B3B-8816-6084C5BE84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6B7FCFF-F925-4BD3-9747-281D760205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581337"/>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56022A-471C-402E-8FB7-07349DE5D9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434228" y="6276734"/>
              <a:ext cx="4133088"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4" name="Slide Number Placeholder 3">
            <a:extLst>
              <a:ext uri="{FF2B5EF4-FFF2-40B4-BE49-F238E27FC236}">
                <a16:creationId xmlns:a16="http://schemas.microsoft.com/office/drawing/2014/main" id="{EBDC73E1-D159-9B66-84DB-1D651BA3591E}"/>
              </a:ext>
            </a:extLst>
          </p:cNvPr>
          <p:cNvSpPr>
            <a:spLocks noGrp="1"/>
          </p:cNvSpPr>
          <p:nvPr>
            <p:ph type="sldNum" sz="quarter" idx="12"/>
          </p:nvPr>
        </p:nvSpPr>
        <p:spPr>
          <a:xfrm>
            <a:off x="11563467" y="3246434"/>
            <a:ext cx="628533" cy="365125"/>
          </a:xfrm>
        </p:spPr>
        <p:txBody>
          <a:bodyPr>
            <a:normAutofit/>
          </a:bodyPr>
          <a:lstStyle/>
          <a:p>
            <a:pPr>
              <a:spcAft>
                <a:spcPts val="600"/>
              </a:spcAft>
            </a:pPr>
            <a:fld id="{273BAE12-D270-459D-897B-6833652BB167}" type="slidenum">
              <a:rPr lang="en-US" b="1" smtClean="0"/>
              <a:pPr>
                <a:spcAft>
                  <a:spcPts val="600"/>
                </a:spcAft>
              </a:pPr>
              <a:t>5</a:t>
            </a:fld>
            <a:endParaRPr lang="en-US" b="1"/>
          </a:p>
        </p:txBody>
      </p:sp>
      <p:sp>
        <p:nvSpPr>
          <p:cNvPr id="10" name="TextBox 9">
            <a:extLst>
              <a:ext uri="{FF2B5EF4-FFF2-40B4-BE49-F238E27FC236}">
                <a16:creationId xmlns:a16="http://schemas.microsoft.com/office/drawing/2014/main" id="{09E1D625-CBFB-FFF2-BE1D-2FBC54E62F3A}"/>
              </a:ext>
            </a:extLst>
          </p:cNvPr>
          <p:cNvSpPr txBox="1"/>
          <p:nvPr/>
        </p:nvSpPr>
        <p:spPr>
          <a:xfrm>
            <a:off x="7441258" y="6293554"/>
            <a:ext cx="475074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t>Send and receive images</a:t>
            </a:r>
          </a:p>
        </p:txBody>
      </p:sp>
      <p:pic>
        <p:nvPicPr>
          <p:cNvPr id="3" name="Picture 4" descr="Graphical user interface, text&#10;&#10;Description automatically generated">
            <a:extLst>
              <a:ext uri="{FF2B5EF4-FFF2-40B4-BE49-F238E27FC236}">
                <a16:creationId xmlns:a16="http://schemas.microsoft.com/office/drawing/2014/main" id="{9B63BA20-6D19-AA66-ECDD-A56C3657B78A}"/>
              </a:ext>
            </a:extLst>
          </p:cNvPr>
          <p:cNvPicPr>
            <a:picLocks noChangeAspect="1"/>
          </p:cNvPicPr>
          <p:nvPr/>
        </p:nvPicPr>
        <p:blipFill>
          <a:blip r:embed="rId2"/>
          <a:stretch>
            <a:fillRect/>
          </a:stretch>
        </p:blipFill>
        <p:spPr>
          <a:xfrm>
            <a:off x="7945897" y="158044"/>
            <a:ext cx="3120575" cy="6137391"/>
          </a:xfrm>
          <a:prstGeom prst="rect">
            <a:avLst/>
          </a:prstGeom>
        </p:spPr>
      </p:pic>
    </p:spTree>
    <p:extLst>
      <p:ext uri="{BB962C8B-B14F-4D97-AF65-F5344CB8AC3E}">
        <p14:creationId xmlns:p14="http://schemas.microsoft.com/office/powerpoint/2010/main" val="4071648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AD8C5-ACE2-3291-6820-695DDC1681CB}"/>
              </a:ext>
            </a:extLst>
          </p:cNvPr>
          <p:cNvSpPr>
            <a:spLocks noGrp="1"/>
          </p:cNvSpPr>
          <p:nvPr>
            <p:ph type="title"/>
          </p:nvPr>
        </p:nvSpPr>
        <p:spPr/>
        <p:txBody>
          <a:bodyPr/>
          <a:lstStyle/>
          <a:p>
            <a:r>
              <a:rPr lang="en-US"/>
              <a:t>Project Timeline</a:t>
            </a:r>
          </a:p>
        </p:txBody>
      </p:sp>
      <p:sp>
        <p:nvSpPr>
          <p:cNvPr id="4" name="Slide Number Placeholder 3">
            <a:extLst>
              <a:ext uri="{FF2B5EF4-FFF2-40B4-BE49-F238E27FC236}">
                <a16:creationId xmlns:a16="http://schemas.microsoft.com/office/drawing/2014/main" id="{DBDAB8FA-1396-CC6A-74AB-10D08D96E045}"/>
              </a:ext>
            </a:extLst>
          </p:cNvPr>
          <p:cNvSpPr>
            <a:spLocks noGrp="1"/>
          </p:cNvSpPr>
          <p:nvPr>
            <p:ph type="sldNum" sz="quarter" idx="12"/>
          </p:nvPr>
        </p:nvSpPr>
        <p:spPr/>
        <p:txBody>
          <a:bodyPr/>
          <a:lstStyle/>
          <a:p>
            <a:fld id="{273BAE12-D270-459D-897B-6833652BB167}" type="slidenum">
              <a:rPr lang="en-US" b="1" smtClean="0"/>
              <a:t>6</a:t>
            </a:fld>
            <a:endParaRPr lang="en-US" b="1"/>
          </a:p>
        </p:txBody>
      </p:sp>
      <p:sp>
        <p:nvSpPr>
          <p:cNvPr id="6" name="Content Placeholder 2">
            <a:extLst>
              <a:ext uri="{FF2B5EF4-FFF2-40B4-BE49-F238E27FC236}">
                <a16:creationId xmlns:a16="http://schemas.microsoft.com/office/drawing/2014/main" id="{31493283-EC11-1691-61A6-E7AC955098FB}"/>
              </a:ext>
            </a:extLst>
          </p:cNvPr>
          <p:cNvSpPr>
            <a:spLocks noGrp="1"/>
          </p:cNvSpPr>
          <p:nvPr>
            <p:ph idx="1"/>
          </p:nvPr>
        </p:nvSpPr>
        <p:spPr>
          <a:xfrm>
            <a:off x="838200" y="2030865"/>
            <a:ext cx="10515600" cy="3980321"/>
          </a:xfrm>
        </p:spPr>
        <p:txBody>
          <a:bodyPr vert="horz" lIns="91440" tIns="45720" rIns="91440" bIns="45720" rtlCol="0" anchor="t">
            <a:normAutofit/>
          </a:bodyPr>
          <a:lstStyle/>
          <a:p>
            <a:pPr marL="0" indent="0">
              <a:buNone/>
            </a:pPr>
            <a:r>
              <a:rPr lang="en-US" sz="1900">
                <a:ea typeface="+mn-lt"/>
                <a:cs typeface="+mn-lt"/>
              </a:rPr>
              <a:t>Previous Sprint 3: </a:t>
            </a:r>
          </a:p>
          <a:p>
            <a:pPr marL="971550" lvl="1" indent="-285750">
              <a:buFont typeface="Arial,Sans-Serif"/>
              <a:buChar char="•"/>
            </a:pPr>
            <a:r>
              <a:rPr lang="en-US" sz="1900">
                <a:ea typeface="+mn-lt"/>
                <a:cs typeface="+mn-lt"/>
              </a:rPr>
              <a:t>Learn to operate new sensor</a:t>
            </a:r>
          </a:p>
          <a:p>
            <a:pPr marL="971550" lvl="1" indent="-285750">
              <a:buFont typeface="Arial,Sans-Serif"/>
              <a:buChar char="•"/>
            </a:pPr>
            <a:r>
              <a:rPr lang="en-US" sz="1900">
                <a:ea typeface="+mn-lt"/>
                <a:cs typeface="+mn-lt"/>
              </a:rPr>
              <a:t>Modulation with Raspberry Pi's</a:t>
            </a:r>
          </a:p>
          <a:p>
            <a:pPr marL="971550" lvl="1" indent="-285750">
              <a:buFont typeface="Arial,Sans-Serif"/>
              <a:buChar char="•"/>
            </a:pPr>
            <a:r>
              <a:rPr lang="en-US" sz="1900">
                <a:ea typeface="+mn-lt"/>
                <a:cs typeface="+mn-lt"/>
              </a:rPr>
              <a:t>Used new lenses to increase transmission range</a:t>
            </a:r>
          </a:p>
          <a:p>
            <a:pPr marL="457200" lvl="1" indent="0">
              <a:buNone/>
            </a:pPr>
            <a:endParaRPr lang="en-US" sz="1900">
              <a:ea typeface="+mn-lt"/>
              <a:cs typeface="+mn-lt"/>
            </a:endParaRPr>
          </a:p>
          <a:p>
            <a:pPr marL="0" indent="0">
              <a:buNone/>
            </a:pPr>
            <a:r>
              <a:rPr lang="en-US" sz="1900">
                <a:ea typeface="+mn-lt"/>
                <a:cs typeface="+mn-lt"/>
              </a:rPr>
              <a:t>Planned Sprint 4</a:t>
            </a:r>
          </a:p>
          <a:p>
            <a:pPr marL="971550" lvl="1" indent="-285750">
              <a:buFont typeface="Arial"/>
              <a:buChar char="•"/>
            </a:pPr>
            <a:r>
              <a:rPr lang="en-US" sz="1900">
                <a:ea typeface="+mn-lt"/>
                <a:cs typeface="+mn-lt"/>
              </a:rPr>
              <a:t>Complete modulation with Raspberry Pi's</a:t>
            </a:r>
          </a:p>
          <a:p>
            <a:pPr marL="971550" lvl="1" indent="-285750">
              <a:buFont typeface="Arial"/>
              <a:buChar char="•"/>
            </a:pPr>
            <a:r>
              <a:rPr lang="en-US" sz="1900">
                <a:ea typeface="+mn-lt"/>
                <a:cs typeface="+mn-lt"/>
              </a:rPr>
              <a:t>Integrate camera to transmitter and a visual display to receiver. </a:t>
            </a:r>
            <a:endParaRPr lang="en-US"/>
          </a:p>
          <a:p>
            <a:pPr marL="971550" lvl="1" indent="-285750">
              <a:buFont typeface="Arial"/>
              <a:buChar char="•"/>
            </a:pPr>
            <a:r>
              <a:rPr lang="en-US" sz="1900">
                <a:ea typeface="+mn-lt"/>
                <a:cs typeface="+mn-lt"/>
              </a:rPr>
              <a:t>Design and create power sub-systems for system.</a:t>
            </a:r>
          </a:p>
        </p:txBody>
      </p:sp>
    </p:spTree>
    <p:extLst>
      <p:ext uri="{BB962C8B-B14F-4D97-AF65-F5344CB8AC3E}">
        <p14:creationId xmlns:p14="http://schemas.microsoft.com/office/powerpoint/2010/main" val="23099721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AD8C5-ACE2-3291-6820-695DDC1681CB}"/>
              </a:ext>
            </a:extLst>
          </p:cNvPr>
          <p:cNvSpPr>
            <a:spLocks noGrp="1"/>
          </p:cNvSpPr>
          <p:nvPr>
            <p:ph type="title"/>
          </p:nvPr>
        </p:nvSpPr>
        <p:spPr/>
        <p:txBody>
          <a:bodyPr/>
          <a:lstStyle/>
          <a:p>
            <a:r>
              <a:rPr lang="en-US"/>
              <a:t>Project Timeline</a:t>
            </a:r>
          </a:p>
        </p:txBody>
      </p:sp>
      <p:sp>
        <p:nvSpPr>
          <p:cNvPr id="4" name="Slide Number Placeholder 3">
            <a:extLst>
              <a:ext uri="{FF2B5EF4-FFF2-40B4-BE49-F238E27FC236}">
                <a16:creationId xmlns:a16="http://schemas.microsoft.com/office/drawing/2014/main" id="{DBDAB8FA-1396-CC6A-74AB-10D08D96E045}"/>
              </a:ext>
            </a:extLst>
          </p:cNvPr>
          <p:cNvSpPr>
            <a:spLocks noGrp="1"/>
          </p:cNvSpPr>
          <p:nvPr>
            <p:ph type="sldNum" sz="quarter" idx="12"/>
          </p:nvPr>
        </p:nvSpPr>
        <p:spPr/>
        <p:txBody>
          <a:bodyPr/>
          <a:lstStyle/>
          <a:p>
            <a:fld id="{273BAE12-D270-459D-897B-6833652BB167}" type="slidenum">
              <a:rPr lang="en-US" b="1" smtClean="0"/>
              <a:t>7</a:t>
            </a:fld>
            <a:endParaRPr lang="en-US" b="1"/>
          </a:p>
        </p:txBody>
      </p:sp>
      <p:sp>
        <p:nvSpPr>
          <p:cNvPr id="6" name="Content Placeholder 2">
            <a:extLst>
              <a:ext uri="{FF2B5EF4-FFF2-40B4-BE49-F238E27FC236}">
                <a16:creationId xmlns:a16="http://schemas.microsoft.com/office/drawing/2014/main" id="{31493283-EC11-1691-61A6-E7AC955098FB}"/>
              </a:ext>
            </a:extLst>
          </p:cNvPr>
          <p:cNvSpPr>
            <a:spLocks noGrp="1"/>
          </p:cNvSpPr>
          <p:nvPr>
            <p:ph idx="1"/>
          </p:nvPr>
        </p:nvSpPr>
        <p:spPr>
          <a:xfrm>
            <a:off x="838200" y="2030865"/>
            <a:ext cx="10515600" cy="3980321"/>
          </a:xfrm>
        </p:spPr>
        <p:txBody>
          <a:bodyPr vert="horz" lIns="91440" tIns="45720" rIns="91440" bIns="45720" rtlCol="0" anchor="t">
            <a:normAutofit/>
          </a:bodyPr>
          <a:lstStyle/>
          <a:p>
            <a:pPr marL="0" indent="0">
              <a:buNone/>
            </a:pPr>
            <a:r>
              <a:rPr lang="en-US" sz="1900">
                <a:ea typeface="+mn-lt"/>
                <a:cs typeface="+mn-lt"/>
              </a:rPr>
              <a:t>Actual Sprint 4: </a:t>
            </a:r>
          </a:p>
          <a:p>
            <a:pPr marL="971550" lvl="1" indent="-285750">
              <a:buFont typeface="Arial,Sans-Serif"/>
              <a:buChar char="•"/>
            </a:pPr>
            <a:r>
              <a:rPr lang="en-US" sz="1900"/>
              <a:t>Reconstructed circuit and determined faulty components</a:t>
            </a:r>
          </a:p>
          <a:p>
            <a:pPr marL="971550" lvl="1" indent="-285750">
              <a:buFont typeface="Arial,Sans-Serif"/>
              <a:buChar char="•"/>
            </a:pPr>
            <a:r>
              <a:rPr lang="en-US" sz="1900">
                <a:ea typeface="+mn-lt"/>
                <a:cs typeface="+mn-lt"/>
              </a:rPr>
              <a:t>Designed and simulated power sub-system</a:t>
            </a:r>
          </a:p>
          <a:p>
            <a:pPr marL="971550" lvl="1" indent="-285750">
              <a:buFont typeface="Arial,Sans-Serif"/>
              <a:buChar char="•"/>
            </a:pPr>
            <a:r>
              <a:rPr lang="en-US" sz="1900">
                <a:ea typeface="+mn-lt"/>
                <a:cs typeface="+mn-lt"/>
              </a:rPr>
              <a:t>Tested UART serial connection via wire</a:t>
            </a:r>
          </a:p>
          <a:p>
            <a:pPr marL="457200" lvl="1" indent="0">
              <a:buNone/>
            </a:pPr>
            <a:endParaRPr lang="en-US" sz="1900">
              <a:ea typeface="+mn-lt"/>
              <a:cs typeface="+mn-lt"/>
            </a:endParaRPr>
          </a:p>
          <a:p>
            <a:pPr marL="0" indent="0">
              <a:buNone/>
            </a:pPr>
            <a:r>
              <a:rPr lang="en-US" sz="1900">
                <a:ea typeface="+mn-lt"/>
                <a:cs typeface="+mn-lt"/>
              </a:rPr>
              <a:t>Planned Future Sprints: </a:t>
            </a:r>
          </a:p>
          <a:p>
            <a:pPr marL="971550" lvl="1" indent="-285750">
              <a:buFont typeface="Arial"/>
              <a:buChar char="•"/>
            </a:pPr>
            <a:r>
              <a:rPr lang="en-US" sz="1900">
                <a:ea typeface="+mn-lt"/>
                <a:cs typeface="+mn-lt"/>
              </a:rPr>
              <a:t>Complete modulation with Raspberry Pi's</a:t>
            </a:r>
          </a:p>
          <a:p>
            <a:pPr marL="971550" lvl="1" indent="-285750">
              <a:buFont typeface="Arial"/>
              <a:buChar char="•"/>
            </a:pPr>
            <a:r>
              <a:rPr lang="en-US" sz="1900">
                <a:ea typeface="+mn-lt"/>
                <a:cs typeface="+mn-lt"/>
              </a:rPr>
              <a:t>Integrate camera to transmitter and a visual display to receiver. </a:t>
            </a:r>
            <a:endParaRPr lang="en-US"/>
          </a:p>
          <a:p>
            <a:pPr marL="971550" lvl="1" indent="-285750">
              <a:buFont typeface="Arial"/>
              <a:buChar char="•"/>
            </a:pPr>
            <a:r>
              <a:rPr lang="en-US" sz="1900">
                <a:ea typeface="+mn-lt"/>
                <a:cs typeface="+mn-lt"/>
              </a:rPr>
              <a:t>Purchase and construct power sub-system</a:t>
            </a:r>
          </a:p>
        </p:txBody>
      </p:sp>
    </p:spTree>
    <p:extLst>
      <p:ext uri="{BB962C8B-B14F-4D97-AF65-F5344CB8AC3E}">
        <p14:creationId xmlns:p14="http://schemas.microsoft.com/office/powerpoint/2010/main" val="3650545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6AD627-C2C0-5161-3FD1-AB696981C727}"/>
              </a:ext>
            </a:extLst>
          </p:cNvPr>
          <p:cNvSpPr txBox="1"/>
          <p:nvPr/>
        </p:nvSpPr>
        <p:spPr>
          <a:xfrm>
            <a:off x="6971612" y="2896593"/>
            <a:ext cx="458900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solidFill>
                  <a:srgbClr val="178CD5"/>
                </a:solidFill>
              </a:rPr>
              <a:t>Sprint 3: Test transmission of modulated signal.</a:t>
            </a:r>
          </a:p>
        </p:txBody>
      </p:sp>
      <p:sp>
        <p:nvSpPr>
          <p:cNvPr id="4" name="Slide Number Placeholder 3">
            <a:extLst>
              <a:ext uri="{FF2B5EF4-FFF2-40B4-BE49-F238E27FC236}">
                <a16:creationId xmlns:a16="http://schemas.microsoft.com/office/drawing/2014/main" id="{C16F9C9A-0286-D359-AA48-F535DBC92427}"/>
              </a:ext>
            </a:extLst>
          </p:cNvPr>
          <p:cNvSpPr>
            <a:spLocks noGrp="1"/>
          </p:cNvSpPr>
          <p:nvPr>
            <p:ph type="sldNum" sz="quarter" idx="12"/>
          </p:nvPr>
        </p:nvSpPr>
        <p:spPr/>
        <p:txBody>
          <a:bodyPr/>
          <a:lstStyle/>
          <a:p>
            <a:fld id="{273BAE12-D270-459D-897B-6833652BB167}" type="slidenum">
              <a:rPr lang="en-US" b="1" dirty="0" smtClean="0"/>
              <a:t>8</a:t>
            </a:fld>
            <a:endParaRPr lang="en-US" b="1"/>
          </a:p>
        </p:txBody>
      </p:sp>
      <p:pic>
        <p:nvPicPr>
          <p:cNvPr id="2" name="Picture 4" descr="Graphical user interface&#10;&#10;Description automatically generated">
            <a:extLst>
              <a:ext uri="{FF2B5EF4-FFF2-40B4-BE49-F238E27FC236}">
                <a16:creationId xmlns:a16="http://schemas.microsoft.com/office/drawing/2014/main" id="{6F96468D-ECD0-7E84-D63F-72DB9B518043}"/>
              </a:ext>
            </a:extLst>
          </p:cNvPr>
          <p:cNvPicPr>
            <a:picLocks noChangeAspect="1"/>
          </p:cNvPicPr>
          <p:nvPr/>
        </p:nvPicPr>
        <p:blipFill>
          <a:blip r:embed="rId3"/>
          <a:stretch>
            <a:fillRect/>
          </a:stretch>
        </p:blipFill>
        <p:spPr>
          <a:xfrm>
            <a:off x="1315461" y="647627"/>
            <a:ext cx="4415782" cy="2693209"/>
          </a:xfrm>
          <a:prstGeom prst="rect">
            <a:avLst/>
          </a:prstGeom>
        </p:spPr>
      </p:pic>
      <p:sp>
        <p:nvSpPr>
          <p:cNvPr id="5" name="TextBox 4">
            <a:extLst>
              <a:ext uri="{FF2B5EF4-FFF2-40B4-BE49-F238E27FC236}">
                <a16:creationId xmlns:a16="http://schemas.microsoft.com/office/drawing/2014/main" id="{45C6E917-0E76-B4A4-35B6-513A715B91CE}"/>
              </a:ext>
            </a:extLst>
          </p:cNvPr>
          <p:cNvSpPr txBox="1"/>
          <p:nvPr/>
        </p:nvSpPr>
        <p:spPr>
          <a:xfrm>
            <a:off x="7125026" y="3601588"/>
            <a:ext cx="428869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ea typeface="+mn-lt"/>
                <a:cs typeface="+mn-lt"/>
                <a:hlinkClick r:id="rId4"/>
              </a:rPr>
              <a:t>Test Transmission Signal Demo</a:t>
            </a:r>
            <a:endParaRPr lang="en-US"/>
          </a:p>
        </p:txBody>
      </p:sp>
      <p:pic>
        <p:nvPicPr>
          <p:cNvPr id="6" name="Online Media 5" title="EE420 Sprint 3 Demo">
            <a:hlinkClick r:id="" action="ppaction://media"/>
            <a:extLst>
              <a:ext uri="{FF2B5EF4-FFF2-40B4-BE49-F238E27FC236}">
                <a16:creationId xmlns:a16="http://schemas.microsoft.com/office/drawing/2014/main" id="{360378FB-B817-EEA3-0534-6EA96D861002}"/>
              </a:ext>
            </a:extLst>
          </p:cNvPr>
          <p:cNvPicPr>
            <a:picLocks noRot="1" noChangeAspect="1"/>
          </p:cNvPicPr>
          <p:nvPr>
            <a:videoFile r:link="rId1"/>
          </p:nvPr>
        </p:nvPicPr>
        <p:blipFill>
          <a:blip r:embed="rId5"/>
          <a:stretch>
            <a:fillRect/>
          </a:stretch>
        </p:blipFill>
        <p:spPr>
          <a:xfrm>
            <a:off x="1081852" y="3482858"/>
            <a:ext cx="5258740" cy="2728618"/>
          </a:xfrm>
          <a:prstGeom prst="rect">
            <a:avLst/>
          </a:prstGeom>
        </p:spPr>
      </p:pic>
    </p:spTree>
    <p:extLst>
      <p:ext uri="{BB962C8B-B14F-4D97-AF65-F5344CB8AC3E}">
        <p14:creationId xmlns:p14="http://schemas.microsoft.com/office/powerpoint/2010/main" val="36387135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C6C9734-5E15-20AD-928F-EB59593E2FEF}"/>
              </a:ext>
            </a:extLst>
          </p:cNvPr>
          <p:cNvSpPr>
            <a:spLocks noGrp="1"/>
          </p:cNvSpPr>
          <p:nvPr>
            <p:ph type="sldNum" sz="quarter" idx="12"/>
          </p:nvPr>
        </p:nvSpPr>
        <p:spPr/>
        <p:txBody>
          <a:bodyPr/>
          <a:lstStyle/>
          <a:p>
            <a:fld id="{273BAE12-D270-459D-897B-6833652BB167}" type="slidenum">
              <a:rPr lang="en-US" b="1" smtClean="0"/>
              <a:t>9</a:t>
            </a:fld>
            <a:endParaRPr lang="en-US" b="1"/>
          </a:p>
        </p:txBody>
      </p:sp>
      <p:sp>
        <p:nvSpPr>
          <p:cNvPr id="5" name="TextBox 4">
            <a:extLst>
              <a:ext uri="{FF2B5EF4-FFF2-40B4-BE49-F238E27FC236}">
                <a16:creationId xmlns:a16="http://schemas.microsoft.com/office/drawing/2014/main" id="{9C18B135-E7E1-ECF9-C3DA-F1405F64E271}"/>
              </a:ext>
            </a:extLst>
          </p:cNvPr>
          <p:cNvSpPr txBox="1"/>
          <p:nvPr/>
        </p:nvSpPr>
        <p:spPr>
          <a:xfrm>
            <a:off x="6971612" y="2896593"/>
            <a:ext cx="458900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solidFill>
                  <a:srgbClr val="178CD5"/>
                </a:solidFill>
              </a:rPr>
              <a:t>Sprint 4: </a:t>
            </a:r>
            <a:r>
              <a:rPr lang="en-US" sz="2000" err="1">
                <a:solidFill>
                  <a:srgbClr val="178CD5"/>
                </a:solidFill>
              </a:rPr>
              <a:t>RasPi</a:t>
            </a:r>
            <a:r>
              <a:rPr lang="en-US" sz="2000">
                <a:solidFill>
                  <a:srgbClr val="178CD5"/>
                </a:solidFill>
              </a:rPr>
              <a:t> voltage scaler circuit design and simulation.</a:t>
            </a:r>
          </a:p>
        </p:txBody>
      </p:sp>
      <p:pic>
        <p:nvPicPr>
          <p:cNvPr id="6" name="Picture 6" descr="A picture containing various&#10;&#10;Description automatically generated">
            <a:extLst>
              <a:ext uri="{FF2B5EF4-FFF2-40B4-BE49-F238E27FC236}">
                <a16:creationId xmlns:a16="http://schemas.microsoft.com/office/drawing/2014/main" id="{1F8849EB-4301-51A3-E365-1E548CB65B0F}"/>
              </a:ext>
            </a:extLst>
          </p:cNvPr>
          <p:cNvPicPr>
            <a:picLocks noChangeAspect="1"/>
          </p:cNvPicPr>
          <p:nvPr/>
        </p:nvPicPr>
        <p:blipFill>
          <a:blip r:embed="rId2"/>
          <a:stretch>
            <a:fillRect/>
          </a:stretch>
        </p:blipFill>
        <p:spPr>
          <a:xfrm>
            <a:off x="690283" y="619845"/>
            <a:ext cx="6388846" cy="2674898"/>
          </a:xfrm>
          <a:prstGeom prst="rect">
            <a:avLst/>
          </a:prstGeom>
        </p:spPr>
      </p:pic>
      <p:pic>
        <p:nvPicPr>
          <p:cNvPr id="9" name="Picture 9" descr="Chart, scatter chart&#10;&#10;Description automatically generated">
            <a:extLst>
              <a:ext uri="{FF2B5EF4-FFF2-40B4-BE49-F238E27FC236}">
                <a16:creationId xmlns:a16="http://schemas.microsoft.com/office/drawing/2014/main" id="{FCE08AAC-EA5C-E758-CD2A-6CDD24CD7244}"/>
              </a:ext>
            </a:extLst>
          </p:cNvPr>
          <p:cNvPicPr>
            <a:picLocks noChangeAspect="1"/>
          </p:cNvPicPr>
          <p:nvPr/>
        </p:nvPicPr>
        <p:blipFill>
          <a:blip r:embed="rId3"/>
          <a:stretch>
            <a:fillRect/>
          </a:stretch>
        </p:blipFill>
        <p:spPr>
          <a:xfrm>
            <a:off x="690283" y="3427628"/>
            <a:ext cx="5201023" cy="2811684"/>
          </a:xfrm>
          <a:prstGeom prst="rect">
            <a:avLst/>
          </a:prstGeom>
        </p:spPr>
      </p:pic>
    </p:spTree>
    <p:extLst>
      <p:ext uri="{BB962C8B-B14F-4D97-AF65-F5344CB8AC3E}">
        <p14:creationId xmlns:p14="http://schemas.microsoft.com/office/powerpoint/2010/main" val="2699262414"/>
      </p:ext>
    </p:extLst>
  </p:cSld>
  <p:clrMapOvr>
    <a:masterClrMapping/>
  </p:clrMapOvr>
</p:sld>
</file>

<file path=ppt/theme/theme1.xml><?xml version="1.0" encoding="utf-8"?>
<a:theme xmlns:a="http://schemas.openxmlformats.org/drawingml/2006/main" name="ArchVTI">
  <a:themeElements>
    <a:clrScheme name="AnalogousFromRegularSeed_2SEEDS">
      <a:dk1>
        <a:srgbClr val="000000"/>
      </a:dk1>
      <a:lt1>
        <a:srgbClr val="FFFFFF"/>
      </a:lt1>
      <a:dk2>
        <a:srgbClr val="243441"/>
      </a:dk2>
      <a:lt2>
        <a:srgbClr val="E2E8E7"/>
      </a:lt2>
      <a:accent1>
        <a:srgbClr val="D51730"/>
      </a:accent1>
      <a:accent2>
        <a:srgbClr val="E72991"/>
      </a:accent2>
      <a:accent3>
        <a:srgbClr val="E75F29"/>
      </a:accent3>
      <a:accent4>
        <a:srgbClr val="14B96F"/>
      </a:accent4>
      <a:accent5>
        <a:srgbClr val="20B6B1"/>
      </a:accent5>
      <a:accent6>
        <a:srgbClr val="178CD5"/>
      </a:accent6>
      <a:hlink>
        <a:srgbClr val="309285"/>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617</Words>
  <Application>Microsoft Office PowerPoint</Application>
  <PresentationFormat>Widescreen</PresentationFormat>
  <Paragraphs>86</Paragraphs>
  <Slides>11</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Arial,Sans-Serif</vt:lpstr>
      <vt:lpstr>Avenir Next LT Pro</vt:lpstr>
      <vt:lpstr>Calibri</vt:lpstr>
      <vt:lpstr>Footlight MT Light</vt:lpstr>
      <vt:lpstr>ArchVTI</vt:lpstr>
      <vt:lpstr>Low-Cost Optical Communications System</vt:lpstr>
      <vt:lpstr>Why Optical Communications?</vt:lpstr>
      <vt:lpstr>Design Considerations </vt:lpstr>
      <vt:lpstr>System Architecture and Design</vt:lpstr>
      <vt:lpstr>Software</vt:lpstr>
      <vt:lpstr>Project Timeline</vt:lpstr>
      <vt:lpstr>Project Timeline</vt:lpstr>
      <vt:lpstr>PowerPoint Presentation</vt:lpstr>
      <vt:lpstr>PowerPoint Presentation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Martinez</dc:creator>
  <cp:lastModifiedBy>Cameron Mister</cp:lastModifiedBy>
  <cp:revision>2</cp:revision>
  <dcterms:created xsi:type="dcterms:W3CDTF">2022-11-15T19:39:57Z</dcterms:created>
  <dcterms:modified xsi:type="dcterms:W3CDTF">2023-02-18T03:56:54Z</dcterms:modified>
</cp:coreProperties>
</file>

<file path=docProps/thumbnail.jpeg>
</file>